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61" r:id="rId5"/>
    <p:sldId id="260" r:id="rId6"/>
    <p:sldId id="263" r:id="rId7"/>
    <p:sldId id="262" r:id="rId8"/>
    <p:sldId id="265" r:id="rId9"/>
    <p:sldId id="264" r:id="rId10"/>
    <p:sldId id="267" r:id="rId11"/>
    <p:sldId id="266" r:id="rId12"/>
    <p:sldId id="269" r:id="rId13"/>
    <p:sldId id="268" r:id="rId14"/>
    <p:sldId id="271" r:id="rId15"/>
    <p:sldId id="270" r:id="rId16"/>
    <p:sldId id="272" r:id="rId17"/>
    <p:sldId id="273" r:id="rId18"/>
    <p:sldId id="259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83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84D09F-0ECB-479D-99A1-435838832F7A}" type="datetimeFigureOut">
              <a:rPr lang="ru-RU" smtClean="0"/>
              <a:t>04.04.2021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2C2746-400D-4F86-A0CF-91ECB5B6BA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68235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2C2746-400D-4F86-A0CF-91ECB5B6BA49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00151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1" u="sng" dirty="0" smtClean="0"/>
              <a:t>Цель: 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снижение дорожно-транспортного травматизма среди детей дошкольного возраста путем повышения уровня знаний правил дорожного движения и культуры поведения на дороге.</a:t>
            </a:r>
            <a:endParaRPr lang="ru-RU" b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2C2746-400D-4F86-A0CF-91ECB5B6BA49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2278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0" i="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Задачи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Формирование у детей навыков осознанного безопасного поведения на улицах города;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Усвоение детьми первоначальных знаний о правилах безопасного поведения на улице;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Совершенствование навыков ориентации в пространстве;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Формирование реакции, способности предвидеть возможную опасность, умение выбрать правильное решение в условиях дорожного движения;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Формирование у дошкольников правил дорожной грамотности, как составной части общей культуры ребенка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2C2746-400D-4F86-A0CF-91ECB5B6BA49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90301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2C2746-400D-4F86-A0CF-91ECB5B6BA49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54826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A28D7-6BF3-4C1F-918E-FEE474BFC435}" type="datetimeFigureOut">
              <a:rPr lang="ru-RU" smtClean="0"/>
              <a:t>04.04.2021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0725D-71DB-4C2C-8D36-F208B2E968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43393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A28D7-6BF3-4C1F-918E-FEE474BFC435}" type="datetimeFigureOut">
              <a:rPr lang="ru-RU" smtClean="0"/>
              <a:t>04.04.2021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0725D-71DB-4C2C-8D36-F208B2E968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78605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A28D7-6BF3-4C1F-918E-FEE474BFC435}" type="datetimeFigureOut">
              <a:rPr lang="ru-RU" smtClean="0"/>
              <a:t>04.04.2021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0725D-71DB-4C2C-8D36-F208B2E968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91209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A28D7-6BF3-4C1F-918E-FEE474BFC435}" type="datetimeFigureOut">
              <a:rPr lang="ru-RU" smtClean="0"/>
              <a:t>04.04.2021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0725D-71DB-4C2C-8D36-F208B2E968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43551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A28D7-6BF3-4C1F-918E-FEE474BFC435}" type="datetimeFigureOut">
              <a:rPr lang="ru-RU" smtClean="0"/>
              <a:t>04.04.2021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0725D-71DB-4C2C-8D36-F208B2E968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8348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A28D7-6BF3-4C1F-918E-FEE474BFC435}" type="datetimeFigureOut">
              <a:rPr lang="ru-RU" smtClean="0"/>
              <a:t>04.04.2021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0725D-71DB-4C2C-8D36-F208B2E968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85366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A28D7-6BF3-4C1F-918E-FEE474BFC435}" type="datetimeFigureOut">
              <a:rPr lang="ru-RU" smtClean="0"/>
              <a:t>04.04.2021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0725D-71DB-4C2C-8D36-F208B2E968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96976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A28D7-6BF3-4C1F-918E-FEE474BFC435}" type="datetimeFigureOut">
              <a:rPr lang="ru-RU" smtClean="0"/>
              <a:t>04.04.2021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0725D-71DB-4C2C-8D36-F208B2E968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31135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A28D7-6BF3-4C1F-918E-FEE474BFC435}" type="datetimeFigureOut">
              <a:rPr lang="ru-RU" smtClean="0"/>
              <a:t>04.04.2021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0725D-71DB-4C2C-8D36-F208B2E968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27614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A28D7-6BF3-4C1F-918E-FEE474BFC435}" type="datetimeFigureOut">
              <a:rPr lang="ru-RU" smtClean="0"/>
              <a:t>04.04.2021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0725D-71DB-4C2C-8D36-F208B2E968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63972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A28D7-6BF3-4C1F-918E-FEE474BFC435}" type="datetimeFigureOut">
              <a:rPr lang="ru-RU" smtClean="0"/>
              <a:t>04.04.2021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0725D-71DB-4C2C-8D36-F208B2E968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01642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EA28D7-6BF3-4C1F-918E-FEE474BFC435}" type="datetimeFigureOut">
              <a:rPr lang="ru-RU" smtClean="0"/>
              <a:t>04.04.2021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0725D-71DB-4C2C-8D36-F208B2E968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95334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audio" Target="../media/media1.wav"/><Relationship Id="rId7" Type="http://schemas.openxmlformats.org/officeDocument/2006/relationships/image" Target="../media/image2.png"/><Relationship Id="rId2" Type="http://schemas.microsoft.com/office/2007/relationships/media" Target="../media/media1.wav"/><Relationship Id="rId1" Type="http://schemas.openxmlformats.org/officeDocument/2006/relationships/tags" Target="../tags/tag1.xml"/><Relationship Id="rId6" Type="http://schemas.openxmlformats.org/officeDocument/2006/relationships/image" Target="../media/image1.jp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media2.wav"/><Relationship Id="rId7" Type="http://schemas.openxmlformats.org/officeDocument/2006/relationships/image" Target="../media/image4.png"/><Relationship Id="rId2" Type="http://schemas.microsoft.com/office/2007/relationships/media" Target="../media/media2.wav"/><Relationship Id="rId1" Type="http://schemas.openxmlformats.org/officeDocument/2006/relationships/tags" Target="../tags/tag2.xml"/><Relationship Id="rId6" Type="http://schemas.openxmlformats.org/officeDocument/2006/relationships/image" Target="../media/image1.jpg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media3.wav"/><Relationship Id="rId7" Type="http://schemas.openxmlformats.org/officeDocument/2006/relationships/image" Target="../media/image4.png"/><Relationship Id="rId2" Type="http://schemas.microsoft.com/office/2007/relationships/media" Target="../media/media3.wav"/><Relationship Id="rId1" Type="http://schemas.openxmlformats.org/officeDocument/2006/relationships/tags" Target="../tags/tag3.xml"/><Relationship Id="rId6" Type="http://schemas.openxmlformats.org/officeDocument/2006/relationships/image" Target="../media/image1.jpg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media4.wav"/><Relationship Id="rId7" Type="http://schemas.openxmlformats.org/officeDocument/2006/relationships/image" Target="../media/image4.png"/><Relationship Id="rId2" Type="http://schemas.microsoft.com/office/2007/relationships/media" Target="../media/media4.wav"/><Relationship Id="rId1" Type="http://schemas.openxmlformats.org/officeDocument/2006/relationships/tags" Target="../tags/tag4.xml"/><Relationship Id="rId6" Type="http://schemas.openxmlformats.org/officeDocument/2006/relationships/image" Target="../media/image5.png"/><Relationship Id="rId5" Type="http://schemas.openxmlformats.org/officeDocument/2006/relationships/image" Target="../media/image1.jpg"/><Relationship Id="rId4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audio" Target="../media/media5.wav"/><Relationship Id="rId7" Type="http://schemas.openxmlformats.org/officeDocument/2006/relationships/image" Target="../media/image4.png"/><Relationship Id="rId12" Type="http://schemas.openxmlformats.org/officeDocument/2006/relationships/image" Target="../media/image10.png"/><Relationship Id="rId2" Type="http://schemas.microsoft.com/office/2007/relationships/media" Target="../media/media5.wav"/><Relationship Id="rId1" Type="http://schemas.openxmlformats.org/officeDocument/2006/relationships/tags" Target="../tags/tag5.xml"/><Relationship Id="rId6" Type="http://schemas.openxmlformats.org/officeDocument/2006/relationships/image" Target="../media/image1.jpg"/><Relationship Id="rId11" Type="http://schemas.openxmlformats.org/officeDocument/2006/relationships/image" Target="../media/image9.png"/><Relationship Id="rId5" Type="http://schemas.openxmlformats.org/officeDocument/2006/relationships/notesSlide" Target="../notesSlides/notesSlide4.xml"/><Relationship Id="rId10" Type="http://schemas.openxmlformats.org/officeDocument/2006/relationships/image" Target="../media/image8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media6.wav"/><Relationship Id="rId7" Type="http://schemas.openxmlformats.org/officeDocument/2006/relationships/image" Target="../media/image13.png"/><Relationship Id="rId2" Type="http://schemas.microsoft.com/office/2007/relationships/media" Target="../media/media6.wav"/><Relationship Id="rId1" Type="http://schemas.openxmlformats.org/officeDocument/2006/relationships/tags" Target="../tags/tag6.xml"/><Relationship Id="rId6" Type="http://schemas.openxmlformats.org/officeDocument/2006/relationships/image" Target="../media/image12.jpeg"/><Relationship Id="rId5" Type="http://schemas.openxmlformats.org/officeDocument/2006/relationships/image" Target="../media/image1.jpg"/><Relationship Id="rId4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media7.wav"/><Relationship Id="rId7" Type="http://schemas.openxmlformats.org/officeDocument/2006/relationships/image" Target="../media/image15.png"/><Relationship Id="rId2" Type="http://schemas.microsoft.com/office/2007/relationships/media" Target="../media/media7.wav"/><Relationship Id="rId1" Type="http://schemas.openxmlformats.org/officeDocument/2006/relationships/tags" Target="../tags/tag7.xml"/><Relationship Id="rId6" Type="http://schemas.openxmlformats.org/officeDocument/2006/relationships/image" Target="../media/image14.jpeg"/><Relationship Id="rId5" Type="http://schemas.openxmlformats.org/officeDocument/2006/relationships/image" Target="../media/image1.jpg"/><Relationship Id="rId4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media8.wav"/><Relationship Id="rId7" Type="http://schemas.openxmlformats.org/officeDocument/2006/relationships/image" Target="../media/image4.png"/><Relationship Id="rId2" Type="http://schemas.microsoft.com/office/2007/relationships/media" Target="../media/media8.wav"/><Relationship Id="rId1" Type="http://schemas.openxmlformats.org/officeDocument/2006/relationships/tags" Target="../tags/tag8.xml"/><Relationship Id="rId6" Type="http://schemas.openxmlformats.org/officeDocument/2006/relationships/image" Target="../media/image16.jpeg"/><Relationship Id="rId5" Type="http://schemas.openxmlformats.org/officeDocument/2006/relationships/image" Target="../media/image1.jpg"/><Relationship Id="rId4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media9.wav"/><Relationship Id="rId7" Type="http://schemas.openxmlformats.org/officeDocument/2006/relationships/image" Target="../media/image18.png"/><Relationship Id="rId2" Type="http://schemas.microsoft.com/office/2007/relationships/media" Target="../media/media9.wav"/><Relationship Id="rId1" Type="http://schemas.openxmlformats.org/officeDocument/2006/relationships/tags" Target="../tags/tag9.xml"/><Relationship Id="rId6" Type="http://schemas.openxmlformats.org/officeDocument/2006/relationships/image" Target="../media/image17.jpeg"/><Relationship Id="rId5" Type="http://schemas.openxmlformats.org/officeDocument/2006/relationships/image" Target="../media/image1.jpg"/><Relationship Id="rId4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media10.wav"/><Relationship Id="rId7" Type="http://schemas.openxmlformats.org/officeDocument/2006/relationships/image" Target="../media/image4.png"/><Relationship Id="rId2" Type="http://schemas.microsoft.com/office/2007/relationships/media" Target="../media/media10.wav"/><Relationship Id="rId1" Type="http://schemas.openxmlformats.org/officeDocument/2006/relationships/tags" Target="../tags/tag10.xml"/><Relationship Id="rId6" Type="http://schemas.openxmlformats.org/officeDocument/2006/relationships/image" Target="../media/image14.jpeg"/><Relationship Id="rId5" Type="http://schemas.openxmlformats.org/officeDocument/2006/relationships/image" Target="../media/image1.jpg"/><Relationship Id="rId4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audio" Target="../media/media11.wav"/><Relationship Id="rId7" Type="http://schemas.openxmlformats.org/officeDocument/2006/relationships/image" Target="../media/image20.png"/><Relationship Id="rId2" Type="http://schemas.microsoft.com/office/2007/relationships/media" Target="../media/media11.wav"/><Relationship Id="rId1" Type="http://schemas.openxmlformats.org/officeDocument/2006/relationships/tags" Target="../tags/tag11.xml"/><Relationship Id="rId6" Type="http://schemas.openxmlformats.org/officeDocument/2006/relationships/image" Target="../media/image19.png"/><Relationship Id="rId5" Type="http://schemas.openxmlformats.org/officeDocument/2006/relationships/image" Target="../media/image1.jpg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22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audio" Target="../media/media12.wav"/><Relationship Id="rId7" Type="http://schemas.openxmlformats.org/officeDocument/2006/relationships/image" Target="../media/image24.jpeg"/><Relationship Id="rId2" Type="http://schemas.microsoft.com/office/2007/relationships/media" Target="../media/media12.wav"/><Relationship Id="rId1" Type="http://schemas.openxmlformats.org/officeDocument/2006/relationships/tags" Target="../tags/tag12.xml"/><Relationship Id="rId6" Type="http://schemas.openxmlformats.org/officeDocument/2006/relationships/image" Target="../media/image23.jpeg"/><Relationship Id="rId5" Type="http://schemas.openxmlformats.org/officeDocument/2006/relationships/image" Target="../media/image1.jpg"/><Relationship Id="rId4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audio" Target="../media/media13.wav"/><Relationship Id="rId7" Type="http://schemas.openxmlformats.org/officeDocument/2006/relationships/image" Target="../media/image24.jpeg"/><Relationship Id="rId2" Type="http://schemas.microsoft.com/office/2007/relationships/media" Target="../media/media13.wav"/><Relationship Id="rId1" Type="http://schemas.openxmlformats.org/officeDocument/2006/relationships/tags" Target="../tags/tag13.xml"/><Relationship Id="rId6" Type="http://schemas.openxmlformats.org/officeDocument/2006/relationships/image" Target="../media/image23.jpeg"/><Relationship Id="rId5" Type="http://schemas.openxmlformats.org/officeDocument/2006/relationships/image" Target="../media/image1.jpg"/><Relationship Id="rId4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audio" Target="../media/media14.wav"/><Relationship Id="rId7" Type="http://schemas.openxmlformats.org/officeDocument/2006/relationships/image" Target="../media/image24.jpeg"/><Relationship Id="rId2" Type="http://schemas.microsoft.com/office/2007/relationships/media" Target="../media/media14.wav"/><Relationship Id="rId1" Type="http://schemas.openxmlformats.org/officeDocument/2006/relationships/tags" Target="../tags/tag14.xml"/><Relationship Id="rId6" Type="http://schemas.openxmlformats.org/officeDocument/2006/relationships/image" Target="../media/image25.jpeg"/><Relationship Id="rId5" Type="http://schemas.openxmlformats.org/officeDocument/2006/relationships/image" Target="../media/image1.jpg"/><Relationship Id="rId4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audio" Target="../media/media15.wav"/><Relationship Id="rId7" Type="http://schemas.openxmlformats.org/officeDocument/2006/relationships/image" Target="../media/image24.jpeg"/><Relationship Id="rId2" Type="http://schemas.microsoft.com/office/2007/relationships/media" Target="../media/media15.wav"/><Relationship Id="rId1" Type="http://schemas.openxmlformats.org/officeDocument/2006/relationships/tags" Target="../tags/tag15.xml"/><Relationship Id="rId6" Type="http://schemas.openxmlformats.org/officeDocument/2006/relationships/image" Target="../media/image26.jpeg"/><Relationship Id="rId5" Type="http://schemas.openxmlformats.org/officeDocument/2006/relationships/image" Target="../media/image1.jpg"/><Relationship Id="rId4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8.png"/><Relationship Id="rId2" Type="http://schemas.openxmlformats.org/officeDocument/2006/relationships/audio" Target="../media/media16.wav"/><Relationship Id="rId1" Type="http://schemas.microsoft.com/office/2007/relationships/media" Target="../media/media16.wav"/><Relationship Id="rId6" Type="http://schemas.openxmlformats.org/officeDocument/2006/relationships/image" Target="../media/image6.png"/><Relationship Id="rId5" Type="http://schemas.openxmlformats.org/officeDocument/2006/relationships/image" Target="../media/image27.png"/><Relationship Id="rId4" Type="http://schemas.openxmlformats.org/officeDocument/2006/relationships/image" Target="../media/image1.jpg"/><Relationship Id="rId9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audio" Target="../media/media17.wav"/><Relationship Id="rId7" Type="http://schemas.openxmlformats.org/officeDocument/2006/relationships/image" Target="../media/image6.png"/><Relationship Id="rId2" Type="http://schemas.microsoft.com/office/2007/relationships/media" Target="../media/media17.wav"/><Relationship Id="rId1" Type="http://schemas.openxmlformats.org/officeDocument/2006/relationships/tags" Target="../tags/tag16.xml"/><Relationship Id="rId6" Type="http://schemas.openxmlformats.org/officeDocument/2006/relationships/image" Target="../media/image27.png"/><Relationship Id="rId5" Type="http://schemas.openxmlformats.org/officeDocument/2006/relationships/image" Target="../media/image1.jpg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audio" Target="../media/media18.wav"/><Relationship Id="rId2" Type="http://schemas.microsoft.com/office/2007/relationships/media" Target="../media/media18.wav"/><Relationship Id="rId1" Type="http://schemas.openxmlformats.org/officeDocument/2006/relationships/tags" Target="../tags/tag17.xml"/><Relationship Id="rId6" Type="http://schemas.openxmlformats.org/officeDocument/2006/relationships/image" Target="../media/image4.png"/><Relationship Id="rId5" Type="http://schemas.openxmlformats.org/officeDocument/2006/relationships/image" Target="../media/image30.jpg"/><Relationship Id="rId4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631826" y="260648"/>
            <a:ext cx="705077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«Путешествие в страну правил дорожного движения» </a:t>
            </a:r>
            <a:endParaRPr lang="ru-RU" sz="3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547664" y="5229200"/>
            <a:ext cx="7452320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1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Подготовила</a:t>
            </a:r>
            <a:r>
              <a:rPr lang="ru-RU" sz="2100" baseline="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воспитатель: </a:t>
            </a:r>
            <a:r>
              <a:rPr lang="ru-RU" sz="2100" baseline="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Бабичева</a:t>
            </a:r>
            <a:r>
              <a:rPr lang="ru-RU" sz="2100" baseline="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Галина Сергеевна</a:t>
            </a:r>
          </a:p>
          <a:p>
            <a:pPr algn="r"/>
            <a:r>
              <a:rPr lang="ru-RU" sz="2100" baseline="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МОУ «Детский сад № 38 Центрального района Волгограда»</a:t>
            </a:r>
          </a:p>
          <a:p>
            <a:pPr algn="r"/>
            <a:r>
              <a:rPr lang="ru-RU" sz="2100" baseline="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Старший дошкольный возраст </a:t>
            </a:r>
            <a:endParaRPr lang="ru-RU" sz="21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Звук 8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  <p:pic>
        <p:nvPicPr>
          <p:cNvPr id="1026" name="Picture 2" descr="https://sun9-62.userapi.com/impf/QY4l6HbvA9TIUW0Uat7g00_hdqDUoa4is5jpKQ/uelOZvFdHR4.jpg?size=1024x768&amp;quality=96&amp;sign=97011481a9412411f32de83092e01c9c&amp;type=album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1372502"/>
            <a:ext cx="4925120" cy="3693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0182681"/>
      </p:ext>
    </p:extLst>
  </p:cSld>
  <p:clrMapOvr>
    <a:masterClrMapping/>
  </p:clrMapOvr>
  <p:transition spd="slow" advTm="9932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" y="0"/>
            <a:ext cx="9144000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195736" y="1846993"/>
            <a:ext cx="5256583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Цель: 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снижение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дорожно-транспортного травматизма среди детей дошкольного 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возраста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путем повышения уровня 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знаний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правил дорожного движения и культуры поведения на дороге.</a:t>
            </a:r>
          </a:p>
        </p:txBody>
      </p:sp>
      <p:pic>
        <p:nvPicPr>
          <p:cNvPr id="7" name="Звук 6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91872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49"/>
    </mc:Choice>
    <mc:Fallback xmlns="">
      <p:transition spd="slow" advTm="274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872" y="0"/>
            <a:ext cx="9144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126998" y="936010"/>
            <a:ext cx="5112568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u="sng" dirty="0">
                <a:solidFill>
                  <a:schemeClr val="bg1"/>
                </a:solidFill>
              </a:rPr>
              <a:t>Задачи</a:t>
            </a:r>
            <a:r>
              <a:rPr lang="ru-RU" b="1" dirty="0">
                <a:solidFill>
                  <a:schemeClr val="bg1"/>
                </a:solidFill>
              </a:rPr>
              <a:t>: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Формирование у детей навыков осознанного безопасного поведения на улицах города;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Усвоение детьми первоначальных знаний о правилах безопасного поведения на улице;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Совершенствование навыков ориентации в пространстве;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Формирование реакции, способности предвидеть возможную опасность, умение выбрать правильное решение в условиях дорожного движения;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Формирование у дошкольников правил дорожной грамотности, как составной части общей культуры ребенка</a:t>
            </a:r>
          </a:p>
        </p:txBody>
      </p:sp>
      <p:pic>
        <p:nvPicPr>
          <p:cNvPr id="6" name="Звук 5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32866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619"/>
    </mc:Choice>
    <mc:Fallback xmlns="">
      <p:transition spd="slow" advTm="1461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4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0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699" y="1456"/>
            <a:ext cx="9144000" cy="695593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11560" y="332656"/>
            <a:ext cx="698477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Вы знаете, что такое дорожные знаки и зачем их устанавливают на дорогах?</a:t>
            </a:r>
            <a:endParaRPr lang="ru-RU" sz="2800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4" descr="C:\Users\User\Desktop\ЦОР 2010Г\4444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71625" y="-928688"/>
            <a:ext cx="1571625" cy="2287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Звук 7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195736" y="3933056"/>
            <a:ext cx="32800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>
                <a:solidFill>
                  <a:srgbClr val="FFFF00"/>
                </a:solidFill>
                <a:latin typeface="Comic Sans MS" pitchFamily="66" charset="0"/>
              </a:rPr>
              <a:t>ДОРОЖНЫЙ ЗНАК – ЭТО 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286000" y="4302388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kern="10" dirty="0">
                <a:ln w="9525">
                  <a:noFill/>
                  <a:round/>
                  <a:headEnd/>
                  <a:tailEnd/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табличка со схематическим рисунком, 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устанавливаемый у дороги для сообщения определённой информации участникам дорожного     движения</a:t>
            </a: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47163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649"/>
    </mc:Choice>
    <mc:Fallback xmlns="">
      <p:transition spd="slow" advTm="764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2.96296E-6 L 0.40955 0.30463 " pathEditMode="relative" ptsTypes="AA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0" name="Звук 19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  <p:grpSp>
        <p:nvGrpSpPr>
          <p:cNvPr id="7" name="Группа 13"/>
          <p:cNvGrpSpPr>
            <a:grpSpLocks/>
          </p:cNvGrpSpPr>
          <p:nvPr/>
        </p:nvGrpSpPr>
        <p:grpSpPr bwMode="auto">
          <a:xfrm>
            <a:off x="0" y="78451"/>
            <a:ext cx="1512168" cy="1225600"/>
            <a:chOff x="3143250" y="2162175"/>
            <a:chExt cx="2857500" cy="2533650"/>
          </a:xfrm>
        </p:grpSpPr>
        <p:sp>
          <p:nvSpPr>
            <p:cNvPr id="8" name="Равнобедренный треугольник 7"/>
            <p:cNvSpPr/>
            <p:nvPr/>
          </p:nvSpPr>
          <p:spPr>
            <a:xfrm>
              <a:off x="3355836" y="2286042"/>
              <a:ext cx="2432328" cy="2215535"/>
            </a:xfrm>
            <a:prstGeom prst="triangl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pic>
          <p:nvPicPr>
            <p:cNvPr id="9" name="Picture 10" descr="C:\Users\User\Desktop\ЦОР 2010Г\материал\preduprejdaychie_014_big.gif"/>
            <p:cNvPicPr>
              <a:picLocks noChangeAspect="1" noChangeArrowheads="1"/>
            </p:cNvPicPr>
            <p:nvPr/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43250" y="2162175"/>
              <a:ext cx="2857500" cy="2533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0" name="Группа 18"/>
          <p:cNvGrpSpPr>
            <a:grpSpLocks/>
          </p:cNvGrpSpPr>
          <p:nvPr/>
        </p:nvGrpSpPr>
        <p:grpSpPr bwMode="auto">
          <a:xfrm>
            <a:off x="1697385" y="894036"/>
            <a:ext cx="1428750" cy="1428750"/>
            <a:chOff x="3500430" y="4286256"/>
            <a:chExt cx="1571636" cy="1571636"/>
          </a:xfrm>
        </p:grpSpPr>
        <p:sp>
          <p:nvSpPr>
            <p:cNvPr id="11" name="Овал 10"/>
            <p:cNvSpPr/>
            <p:nvPr/>
          </p:nvSpPr>
          <p:spPr>
            <a:xfrm>
              <a:off x="3643306" y="4429132"/>
              <a:ext cx="1285884" cy="128588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pic>
          <p:nvPicPr>
            <p:cNvPr id="12" name="Picture 11" descr="C:\Users\User\Desktop\ЦОР 2010Г\материал\zapreshaychie_014_big.gif"/>
            <p:cNvPicPr>
              <a:picLocks noChangeAspect="1" noChangeArrowheads="1"/>
            </p:cNvPicPr>
            <p:nvPr/>
          </p:nvPicPr>
          <p:blipFill>
            <a:blip r:embed="rId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00430" y="4286256"/>
              <a:ext cx="1571636" cy="15716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3" name="Группа 11"/>
          <p:cNvGrpSpPr>
            <a:grpSpLocks/>
          </p:cNvGrpSpPr>
          <p:nvPr/>
        </p:nvGrpSpPr>
        <p:grpSpPr bwMode="auto">
          <a:xfrm>
            <a:off x="3599383" y="1817220"/>
            <a:ext cx="1308100" cy="1366837"/>
            <a:chOff x="5319713" y="1863725"/>
            <a:chExt cx="2857500" cy="2857500"/>
          </a:xfrm>
        </p:grpSpPr>
        <p:sp>
          <p:nvSpPr>
            <p:cNvPr id="14" name="Восьмиугольник 13"/>
            <p:cNvSpPr/>
            <p:nvPr/>
          </p:nvSpPr>
          <p:spPr>
            <a:xfrm>
              <a:off x="5430001" y="1999647"/>
              <a:ext cx="2643607" cy="2573014"/>
            </a:xfrm>
            <a:prstGeom prst="octagon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pic>
          <p:nvPicPr>
            <p:cNvPr id="15" name="Picture 4" descr="C:\Users\User\Desktop\ЦОР 2010Г\материал\prioriteta_007_big.gif"/>
            <p:cNvPicPr>
              <a:picLocks noChangeAspect="1" noChangeArrowheads="1"/>
            </p:cNvPicPr>
            <p:nvPr/>
          </p:nvPicPr>
          <p:blipFill>
            <a:blip r:embed="rId1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19713" y="1863725"/>
              <a:ext cx="2857500" cy="2857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6" name="Picture 5" descr="C:\Users\User\Desktop\ЦОР 2010Г\материал\ukazateli_032_big.gif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2293086"/>
            <a:ext cx="1440160" cy="1781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7" name="Группа 24"/>
          <p:cNvGrpSpPr>
            <a:grpSpLocks/>
          </p:cNvGrpSpPr>
          <p:nvPr/>
        </p:nvGrpSpPr>
        <p:grpSpPr bwMode="auto">
          <a:xfrm>
            <a:off x="2411760" y="5246687"/>
            <a:ext cx="1571625" cy="1571625"/>
            <a:chOff x="3643306" y="4214818"/>
            <a:chExt cx="1571636" cy="1571636"/>
          </a:xfrm>
        </p:grpSpPr>
        <p:sp>
          <p:nvSpPr>
            <p:cNvPr id="18" name="Овал 17"/>
            <p:cNvSpPr/>
            <p:nvPr/>
          </p:nvSpPr>
          <p:spPr>
            <a:xfrm>
              <a:off x="3714743" y="4286257"/>
              <a:ext cx="1428760" cy="142876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pic>
          <p:nvPicPr>
            <p:cNvPr id="21" name="Picture 7" descr="C:\Users\User\Desktop\ЦОР 2010Г\материал\predpisivaychie_011_big.gif"/>
            <p:cNvPicPr>
              <a:picLocks noChangeAspect="1" noChangeArrowheads="1"/>
            </p:cNvPicPr>
            <p:nvPr/>
          </p:nvPicPr>
          <p:blipFill>
            <a:blip r:embed="rId1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43306" y="4214818"/>
              <a:ext cx="1571636" cy="15716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2" name="Picture 3" descr="F:\КАРТИНКИ\дорожные знаки\Graphic001.gif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3896518"/>
            <a:ext cx="1227137" cy="173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7799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656"/>
    </mc:Choice>
    <mc:Fallback xmlns="">
      <p:transition spd="slow" advTm="465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043608" y="332656"/>
            <a:ext cx="590465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ЗНАКИ БЫВАЮТ РАЗНОГО НАЗНАЧЕНИЯ</a:t>
            </a:r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11878" y="1445401"/>
            <a:ext cx="358405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200" kern="10" dirty="0">
                <a:ln w="9525">
                  <a:solidFill>
                    <a:srgbClr val="C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Предупреждающие</a:t>
            </a:r>
            <a:endParaRPr lang="ru-RU" sz="3200" kern="10" dirty="0">
              <a:ln w="9525">
                <a:solidFill>
                  <a:srgbClr val="C00000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outerShdw dist="45791" dir="2021404" algn="ctr" rotWithShape="0">
                  <a:srgbClr val="B2B2B2">
                    <a:alpha val="8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123728" y="2216176"/>
            <a:ext cx="489654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Tx/>
              <a:buChar char="-"/>
            </a:pP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Имеют  треугольную форму, белый фон и красную окантовку. </a:t>
            </a:r>
          </a:p>
          <a:p>
            <a:pPr algn="just">
              <a:buFontTx/>
              <a:buChar char="-"/>
            </a:pP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Информируют о приближении к опасному участку дороги, движение по которому требует принятия мер, соответствующих обстановке.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8" name="Рисунок 7" descr="A:\123456789\img14.jpg"/>
          <p:cNvPicPr/>
          <p:nvPr/>
        </p:nvPicPr>
        <p:blipFill>
          <a:blip r:embed="rId6"/>
          <a:srcRect l="51155" t="61649" r="29658" b="6387"/>
          <a:stretch>
            <a:fillRect/>
          </a:stretch>
        </p:blipFill>
        <p:spPr bwMode="auto">
          <a:xfrm>
            <a:off x="387109" y="4950010"/>
            <a:ext cx="1475656" cy="1800200"/>
          </a:xfrm>
          <a:prstGeom prst="rect">
            <a:avLst/>
          </a:prstGeom>
          <a:ln w="38100"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 descr="A:\123456789\img14.jpg"/>
          <p:cNvPicPr/>
          <p:nvPr/>
        </p:nvPicPr>
        <p:blipFill>
          <a:blip r:embed="rId6"/>
          <a:srcRect l="1759" t="59092" r="77830" b="8944"/>
          <a:stretch>
            <a:fillRect/>
          </a:stretch>
        </p:blipFill>
        <p:spPr bwMode="auto">
          <a:xfrm>
            <a:off x="2638624" y="5072062"/>
            <a:ext cx="1357312" cy="1785938"/>
          </a:xfrm>
          <a:prstGeom prst="rect">
            <a:avLst/>
          </a:prstGeom>
          <a:ln w="38100"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Рисунок 9" descr="A:\123456789\img14.jpg"/>
          <p:cNvPicPr/>
          <p:nvPr/>
        </p:nvPicPr>
        <p:blipFill>
          <a:blip r:embed="rId6"/>
          <a:srcRect l="26865" t="59092" r="53744" b="8944"/>
          <a:stretch>
            <a:fillRect/>
          </a:stretch>
        </p:blipFill>
        <p:spPr bwMode="auto">
          <a:xfrm>
            <a:off x="4572000" y="4001583"/>
            <a:ext cx="1357313" cy="1785938"/>
          </a:xfrm>
          <a:prstGeom prst="rect">
            <a:avLst/>
          </a:prstGeom>
          <a:ln w="38100"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Рисунок 10" descr="A:\123456789\img14.jpg"/>
          <p:cNvPicPr/>
          <p:nvPr/>
        </p:nvPicPr>
        <p:blipFill>
          <a:blip r:embed="rId6"/>
          <a:srcRect l="4009" t="20085" r="74357" b="45513"/>
          <a:stretch>
            <a:fillRect/>
          </a:stretch>
        </p:blipFill>
        <p:spPr bwMode="auto">
          <a:xfrm>
            <a:off x="6357938" y="4894552"/>
            <a:ext cx="1500188" cy="1785938"/>
          </a:xfrm>
          <a:prstGeom prst="rect">
            <a:avLst/>
          </a:prstGeom>
          <a:ln w="38100">
            <a:solidFill>
              <a:schemeClr val="accent1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2" name="Звук 1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564600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1589"/>
    </mc:Choice>
    <mc:Fallback>
      <p:transition spd="slow" advTm="1158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1" dur="250" autoRev="1" fill="remov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42" dur="250" autoRev="1" fill="remov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3" dur="250" autoRev="1" fill="remov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250" autoRev="1" fill="remov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5" grpId="0"/>
      <p:bldP spid="6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51520" y="188640"/>
            <a:ext cx="338437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kern="10" dirty="0">
                <a:ln w="9525">
                  <a:solidFill>
                    <a:srgbClr val="C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Запрещающие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627784" y="205049"/>
            <a:ext cx="525658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ru-RU" sz="2400" b="1" dirty="0">
                <a:solidFill>
                  <a:schemeClr val="bg1"/>
                </a:solidFill>
                <a:latin typeface="Comic Sans MS" pitchFamily="66" charset="0"/>
              </a:rPr>
              <a:t>Имеют   круглую форму и красную окантовку.</a:t>
            </a:r>
            <a:endParaRPr lang="en-US" sz="2400" b="1" dirty="0">
              <a:solidFill>
                <a:schemeClr val="bg1"/>
              </a:solidFill>
              <a:latin typeface="Comic Sans MS" pitchFamily="66" charset="0"/>
            </a:endParaRPr>
          </a:p>
          <a:p>
            <a:pPr>
              <a:buFontTx/>
              <a:buChar char="-"/>
            </a:pPr>
            <a:r>
              <a:rPr lang="ru-RU" sz="2400" b="1" dirty="0">
                <a:solidFill>
                  <a:schemeClr val="bg1"/>
                </a:solidFill>
                <a:latin typeface="Comic Sans MS" pitchFamily="66" charset="0"/>
              </a:rPr>
              <a:t> вводят или отменяют определенные ограничения движения.</a:t>
            </a:r>
            <a:endParaRPr lang="ru-RU" sz="24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pic>
        <p:nvPicPr>
          <p:cNvPr id="7" name="Рисунок 6" descr="A:\123456789\61879776.jpg"/>
          <p:cNvPicPr/>
          <p:nvPr/>
        </p:nvPicPr>
        <p:blipFill>
          <a:blip r:embed="rId6"/>
          <a:srcRect l="2293" t="13052" r="88821" b="70281"/>
          <a:stretch>
            <a:fillRect/>
          </a:stretch>
        </p:blipFill>
        <p:spPr bwMode="auto">
          <a:xfrm>
            <a:off x="2319536" y="2466547"/>
            <a:ext cx="1331640" cy="1872208"/>
          </a:xfrm>
          <a:prstGeom prst="rect">
            <a:avLst/>
          </a:prstGeom>
          <a:ln w="38100" cap="sq">
            <a:solidFill>
              <a:schemeClr val="accent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Рисунок 7" descr="A:\123456789\61879776.jpg"/>
          <p:cNvPicPr>
            <a:picLocks noChangeAspect="1" noChangeArrowheads="1"/>
          </p:cNvPicPr>
          <p:nvPr/>
        </p:nvPicPr>
        <p:blipFill>
          <a:blip r:embed="rId6"/>
          <a:srcRect l="51384" t="13052" r="39423" b="68840"/>
          <a:stretch>
            <a:fillRect/>
          </a:stretch>
        </p:blipFill>
        <p:spPr bwMode="auto">
          <a:xfrm>
            <a:off x="3491880" y="4756790"/>
            <a:ext cx="1308851" cy="2080127"/>
          </a:xfrm>
          <a:prstGeom prst="rect">
            <a:avLst/>
          </a:prstGeom>
          <a:ln w="38100"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 descr="A:\123456789\61879776.jpg"/>
          <p:cNvPicPr/>
          <p:nvPr/>
        </p:nvPicPr>
        <p:blipFill>
          <a:blip r:embed="rId6"/>
          <a:srcRect l="14567" t="13052" r="76665" b="70281"/>
          <a:stretch>
            <a:fillRect/>
          </a:stretch>
        </p:blipFill>
        <p:spPr bwMode="auto">
          <a:xfrm>
            <a:off x="4953760" y="2466547"/>
            <a:ext cx="1210444" cy="2004845"/>
          </a:xfrm>
          <a:prstGeom prst="rect">
            <a:avLst/>
          </a:prstGeom>
          <a:ln w="38100" cap="sq">
            <a:solidFill>
              <a:schemeClr val="accent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Рисунок 9" descr="A:\123456789\61879776.jpg"/>
          <p:cNvPicPr/>
          <p:nvPr/>
        </p:nvPicPr>
        <p:blipFill>
          <a:blip r:embed="rId6"/>
          <a:srcRect l="63978" t="13052" r="27026" b="68840"/>
          <a:stretch>
            <a:fillRect/>
          </a:stretch>
        </p:blipFill>
        <p:spPr bwMode="auto">
          <a:xfrm>
            <a:off x="6156176" y="4789047"/>
            <a:ext cx="1440160" cy="2036617"/>
          </a:xfrm>
          <a:prstGeom prst="rect">
            <a:avLst/>
          </a:prstGeom>
          <a:ln w="38100"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Звук 10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650530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273"/>
    </mc:Choice>
    <mc:Fallback>
      <p:transition spd="slow" advTm="1027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5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Прямоугольник 4"/>
          <p:cNvSpPr/>
          <p:nvPr/>
        </p:nvSpPr>
        <p:spPr>
          <a:xfrm>
            <a:off x="363839" y="404664"/>
            <a:ext cx="38443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ea typeface="Calibri" pitchFamily="34" charset="0"/>
                <a:cs typeface="Times New Roman" pitchFamily="18" charset="0"/>
              </a:rPr>
              <a:t>Знаки приоритета</a:t>
            </a:r>
            <a:endParaRPr lang="ru-RU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208161" y="404664"/>
            <a:ext cx="382022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Имеют   разную форму  и  разный фон</a:t>
            </a:r>
            <a:endParaRPr lang="en-US" sz="20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.-устанавливают очередность проезда перекрестков, пересечений проезжих частей или узких участков дороги.</a:t>
            </a:r>
            <a:endParaRPr lang="ru-RU" sz="20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A:\123456789\i000010454.JPG"/>
          <p:cNvPicPr/>
          <p:nvPr/>
        </p:nvPicPr>
        <p:blipFill>
          <a:blip r:embed="rId6"/>
          <a:srcRect l="34397" t="3015" r="48117" b="52603"/>
          <a:stretch>
            <a:fillRect/>
          </a:stretch>
        </p:blipFill>
        <p:spPr bwMode="auto">
          <a:xfrm>
            <a:off x="2286085" y="2060848"/>
            <a:ext cx="1571625" cy="2071687"/>
          </a:xfrm>
          <a:prstGeom prst="rect">
            <a:avLst/>
          </a:prstGeom>
          <a:ln w="38100"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 descr="A:\123456789\i000010454.JPG"/>
          <p:cNvPicPr/>
          <p:nvPr/>
        </p:nvPicPr>
        <p:blipFill>
          <a:blip r:embed="rId6"/>
          <a:srcRect l="80833" t="53425" r="3402" b="2192"/>
          <a:stretch>
            <a:fillRect/>
          </a:stretch>
        </p:blipFill>
        <p:spPr bwMode="auto">
          <a:xfrm>
            <a:off x="3419872" y="4764249"/>
            <a:ext cx="1285875" cy="2071687"/>
          </a:xfrm>
          <a:prstGeom prst="rect">
            <a:avLst/>
          </a:prstGeom>
          <a:ln w="38100"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 descr="A:\123456789\i000010454.JPG"/>
          <p:cNvPicPr/>
          <p:nvPr/>
        </p:nvPicPr>
        <p:blipFill>
          <a:blip r:embed="rId6"/>
          <a:srcRect l="1146" t="823" r="83375" b="54794"/>
          <a:stretch>
            <a:fillRect/>
          </a:stretch>
        </p:blipFill>
        <p:spPr bwMode="auto">
          <a:xfrm>
            <a:off x="5004048" y="2681187"/>
            <a:ext cx="1357312" cy="2071688"/>
          </a:xfrm>
          <a:prstGeom prst="rect">
            <a:avLst/>
          </a:prstGeom>
          <a:ln w="38100"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Рисунок 9" descr="A:\123456789\i000010454.JPG"/>
          <p:cNvPicPr/>
          <p:nvPr/>
        </p:nvPicPr>
        <p:blipFill>
          <a:blip r:embed="rId6"/>
          <a:srcRect l="24078" t="53425" r="62593" b="2192"/>
          <a:stretch>
            <a:fillRect/>
          </a:stretch>
        </p:blipFill>
        <p:spPr bwMode="auto">
          <a:xfrm>
            <a:off x="6660232" y="4752875"/>
            <a:ext cx="1143000" cy="2000250"/>
          </a:xfrm>
          <a:prstGeom prst="rect">
            <a:avLst/>
          </a:prstGeom>
          <a:ln w="38100"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Звук 10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05846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1340"/>
    </mc:Choice>
    <mc:Fallback>
      <p:transition spd="slow" advTm="113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5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619672" y="404664"/>
            <a:ext cx="52770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/>
            <a:r>
              <a:rPr lang="ru-RU" sz="3200" b="1" dirty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Знаки особых предписаний</a:t>
            </a:r>
            <a:endParaRPr lang="ru-RU" sz="3200" dirty="0">
              <a:solidFill>
                <a:schemeClr val="bg1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95536" y="1005710"/>
            <a:ext cx="633670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вводят или отменяют определенные режимы движения. </a:t>
            </a:r>
            <a:endParaRPr lang="ru-RU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Рисунок 6" descr="A:\123456789\618875_77864-550x500.jpg"/>
          <p:cNvPicPr/>
          <p:nvPr/>
        </p:nvPicPr>
        <p:blipFill>
          <a:blip r:embed="rId6"/>
          <a:srcRect l="8169" t="13576" r="64754" b="48566"/>
          <a:stretch>
            <a:fillRect/>
          </a:stretch>
        </p:blipFill>
        <p:spPr bwMode="auto">
          <a:xfrm>
            <a:off x="2157413" y="1713596"/>
            <a:ext cx="1800225" cy="1885950"/>
          </a:xfrm>
          <a:prstGeom prst="rect">
            <a:avLst/>
          </a:prstGeom>
          <a:ln w="38100"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 descr="A:\123456789\618875_77864-550x500.jpg"/>
          <p:cNvPicPr/>
          <p:nvPr/>
        </p:nvPicPr>
        <p:blipFill>
          <a:blip r:embed="rId6"/>
          <a:srcRect l="37825" t="13576" r="37247" b="48566"/>
          <a:stretch>
            <a:fillRect/>
          </a:stretch>
        </p:blipFill>
        <p:spPr bwMode="auto">
          <a:xfrm>
            <a:off x="4212290" y="3284984"/>
            <a:ext cx="1657350" cy="1885950"/>
          </a:xfrm>
          <a:prstGeom prst="rect">
            <a:avLst/>
          </a:prstGeom>
          <a:ln w="38100"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 descr="A:\123456789\618875_77864-550x500.jpg"/>
          <p:cNvPicPr/>
          <p:nvPr/>
        </p:nvPicPr>
        <p:blipFill>
          <a:blip r:embed="rId6"/>
          <a:srcRect l="67481" t="13576" r="8594" b="48566"/>
          <a:stretch>
            <a:fillRect/>
          </a:stretch>
        </p:blipFill>
        <p:spPr bwMode="auto">
          <a:xfrm>
            <a:off x="6516216" y="4963875"/>
            <a:ext cx="1590675" cy="1885950"/>
          </a:xfrm>
          <a:prstGeom prst="rect">
            <a:avLst/>
          </a:prstGeom>
          <a:ln w="38100"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Звук 9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625685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387"/>
    </mc:Choice>
    <mc:Fallback>
      <p:transition spd="slow" advTm="1038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5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5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0" y="0"/>
            <a:ext cx="9144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79512" y="404664"/>
            <a:ext cx="273183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/>
            <a:r>
              <a:rPr lang="ru-RU" sz="2800" b="1" dirty="0">
                <a:solidFill>
                  <a:srgbClr val="FFFF00"/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>Знаки сервиса</a:t>
            </a:r>
            <a:endParaRPr lang="ru-RU" sz="2800" dirty="0">
              <a:solidFill>
                <a:srgbClr val="FFFF00"/>
              </a:solidFill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911350" y="555016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000" b="1" dirty="0">
                <a:solidFill>
                  <a:srgbClr val="FFFF00"/>
                </a:solidFill>
                <a:latin typeface="Comic Sans MS" pitchFamily="66" charset="0"/>
              </a:rPr>
              <a:t>-</a:t>
            </a:r>
            <a:r>
              <a:rPr lang="ru-RU" sz="2000" b="1" dirty="0">
                <a:solidFill>
                  <a:srgbClr val="FFFF00"/>
                </a:solidFill>
                <a:latin typeface="Comic Sans MS" pitchFamily="66" charset="0"/>
              </a:rPr>
              <a:t>информируют о расположении соответствующих объектов.</a:t>
            </a:r>
            <a:endParaRPr lang="ru-RU" sz="2000" b="1" dirty="0">
              <a:solidFill>
                <a:srgbClr val="FFFF00"/>
              </a:solidFill>
              <a:latin typeface="Comic Sans MS" pitchFamily="66" charset="0"/>
            </a:endParaRPr>
          </a:p>
        </p:txBody>
      </p:sp>
      <p:pic>
        <p:nvPicPr>
          <p:cNvPr id="7" name="Рисунок 6" descr="A:\123456789\61879776.jpg"/>
          <p:cNvPicPr/>
          <p:nvPr/>
        </p:nvPicPr>
        <p:blipFill>
          <a:blip r:embed="rId6"/>
          <a:srcRect l="1720" t="73494" r="88817" b="5349"/>
          <a:stretch>
            <a:fillRect/>
          </a:stretch>
        </p:blipFill>
        <p:spPr bwMode="auto">
          <a:xfrm>
            <a:off x="2268412" y="1362075"/>
            <a:ext cx="1285875" cy="2143125"/>
          </a:xfrm>
          <a:prstGeom prst="rect">
            <a:avLst/>
          </a:prstGeom>
          <a:ln w="38100"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 descr="A:\123456789\61879776.jpg"/>
          <p:cNvPicPr/>
          <p:nvPr/>
        </p:nvPicPr>
        <p:blipFill>
          <a:blip r:embed="rId6"/>
          <a:srcRect l="10334" t="73494" r="80550" b="5349"/>
          <a:stretch>
            <a:fillRect/>
          </a:stretch>
        </p:blipFill>
        <p:spPr bwMode="auto">
          <a:xfrm>
            <a:off x="3707904" y="2276872"/>
            <a:ext cx="1285875" cy="2071688"/>
          </a:xfrm>
          <a:prstGeom prst="rect">
            <a:avLst/>
          </a:prstGeom>
          <a:ln w="38100"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 descr="A:\123456789\61879776.jpg"/>
          <p:cNvPicPr/>
          <p:nvPr/>
        </p:nvPicPr>
        <p:blipFill>
          <a:blip r:embed="rId6"/>
          <a:srcRect l="42922" t="73494" r="48752" b="3708"/>
          <a:stretch>
            <a:fillRect/>
          </a:stretch>
        </p:blipFill>
        <p:spPr bwMode="auto">
          <a:xfrm>
            <a:off x="5152323" y="3505200"/>
            <a:ext cx="1285875" cy="2071688"/>
          </a:xfrm>
          <a:prstGeom prst="rect">
            <a:avLst/>
          </a:prstGeom>
          <a:ln w="38100"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Рисунок 9" descr="A:\123456789\61879776.jpg"/>
          <p:cNvPicPr/>
          <p:nvPr/>
        </p:nvPicPr>
        <p:blipFill>
          <a:blip r:embed="rId6"/>
          <a:srcRect l="18699" t="73796" r="72699" b="3708"/>
          <a:stretch>
            <a:fillRect/>
          </a:stretch>
        </p:blipFill>
        <p:spPr bwMode="auto">
          <a:xfrm>
            <a:off x="6588224" y="4552907"/>
            <a:ext cx="1357313" cy="2124075"/>
          </a:xfrm>
          <a:prstGeom prst="rect">
            <a:avLst/>
          </a:prstGeom>
          <a:ln w="38100"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Звук 10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660184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225"/>
    </mc:Choice>
    <mc:Fallback>
      <p:transition spd="slow" advTm="822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904412" y="404664"/>
            <a:ext cx="483767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0" hangingPunct="0"/>
            <a:r>
              <a:rPr lang="ru-RU" sz="2800" b="1" dirty="0">
                <a:solidFill>
                  <a:srgbClr val="FFFF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Кто пойдёт со мной играть!?</a:t>
            </a:r>
            <a:endParaRPr lang="ru-RU" sz="2800" dirty="0">
              <a:solidFill>
                <a:srgbClr val="FFFF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6" name="Picture 5" descr="C:\Users\User\Desktop\ЦОР 2010Г\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0514" y="1268760"/>
            <a:ext cx="1054100" cy="153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 descr="C:\Users\User\Desktop\ЦОР 2010Г\4444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2204864"/>
            <a:ext cx="1214437" cy="176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C:\Users\User\Desktop\ЦОР 2010Г\4444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2993" y="3036556"/>
            <a:ext cx="5715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4" y="1916832"/>
            <a:ext cx="3918294" cy="4392488"/>
          </a:xfrm>
          <a:prstGeom prst="rect">
            <a:avLst/>
          </a:prstGeom>
        </p:spPr>
      </p:pic>
      <p:pic>
        <p:nvPicPr>
          <p:cNvPr id="11" name="Звук 10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904913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151"/>
    </mc:Choice>
    <mc:Fallback>
      <p:transition spd="slow" advTm="615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7" name="Прямоугольник 36"/>
          <p:cNvSpPr/>
          <p:nvPr/>
        </p:nvSpPr>
        <p:spPr>
          <a:xfrm>
            <a:off x="2063941" y="188640"/>
            <a:ext cx="501611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Как правильно переходить улицу?</a:t>
            </a:r>
            <a:endParaRPr lang="ru-RU" sz="2400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8" name="Рисунок 37" descr="A:\123456789\57512097e1bb6034054478.jpg"/>
          <p:cNvPicPr/>
          <p:nvPr/>
        </p:nvPicPr>
        <p:blipFill>
          <a:blip r:embed="rId6"/>
          <a:srcRect l="50086" r="516" b="62216"/>
          <a:stretch>
            <a:fillRect/>
          </a:stretch>
        </p:blipFill>
        <p:spPr bwMode="auto">
          <a:xfrm>
            <a:off x="107504" y="1988840"/>
            <a:ext cx="3357562" cy="3857625"/>
          </a:xfrm>
          <a:prstGeom prst="rect">
            <a:avLst/>
          </a:prstGeom>
          <a:ln w="38100"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9" name="Рисунок 38" descr="A:\123456789\57512097e1bb6034054478.jpg"/>
          <p:cNvPicPr/>
          <p:nvPr/>
        </p:nvPicPr>
        <p:blipFill>
          <a:blip r:embed="rId6"/>
          <a:srcRect r="50258" b="62216"/>
          <a:stretch>
            <a:fillRect/>
          </a:stretch>
        </p:blipFill>
        <p:spPr bwMode="auto">
          <a:xfrm>
            <a:off x="4143375" y="2643188"/>
            <a:ext cx="3286125" cy="3857625"/>
          </a:xfrm>
          <a:prstGeom prst="rect">
            <a:avLst/>
          </a:prstGeom>
          <a:ln w="38100"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0" name="Рисунок 39" descr="A:\123456789\731.jpg"/>
          <p:cNvPicPr/>
          <p:nvPr/>
        </p:nvPicPr>
        <p:blipFill>
          <a:blip r:embed="rId7" cstate="print"/>
          <a:srcRect l="48200" t="36036" r="20400" b="33333"/>
          <a:stretch>
            <a:fillRect/>
          </a:stretch>
        </p:blipFill>
        <p:spPr bwMode="auto">
          <a:xfrm flipH="1">
            <a:off x="5670810" y="908720"/>
            <a:ext cx="1495425" cy="12954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" name="Звук 40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462413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418"/>
    </mc:Choice>
    <mc:Fallback>
      <p:transition spd="slow" advTm="941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5.18519E-6 L -0.14184 0.4514 " pathEditMode="relative" ptsTypes="AA">
                                      <p:cBhvr>
                                        <p:cTn id="20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1"/>
                </p:tgtEl>
              </p:cMediaNode>
            </p:audio>
          </p:childTnLst>
        </p:cTn>
      </p:par>
    </p:tnLst>
    <p:bldLst>
      <p:bldP spid="3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88" y="0"/>
            <a:ext cx="9144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339752" y="260648"/>
            <a:ext cx="418306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Где нужно обходить автобус?</a:t>
            </a:r>
          </a:p>
        </p:txBody>
      </p:sp>
      <p:pic>
        <p:nvPicPr>
          <p:cNvPr id="6" name="Рисунок 5" descr="A:\123456789\57512097e1bb6034054478.jpg"/>
          <p:cNvPicPr/>
          <p:nvPr/>
        </p:nvPicPr>
        <p:blipFill>
          <a:blip r:embed="rId6"/>
          <a:srcRect l="860" t="49875" r="50258" b="12341"/>
          <a:stretch>
            <a:fillRect/>
          </a:stretch>
        </p:blipFill>
        <p:spPr bwMode="auto">
          <a:xfrm>
            <a:off x="0" y="1628800"/>
            <a:ext cx="3357563" cy="4214812"/>
          </a:xfrm>
          <a:prstGeom prst="rect">
            <a:avLst/>
          </a:prstGeom>
          <a:ln w="38100"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 descr="A:\123456789\57512097e1bb6034054478.jpg"/>
          <p:cNvPicPr/>
          <p:nvPr/>
        </p:nvPicPr>
        <p:blipFill>
          <a:blip r:embed="rId6"/>
          <a:srcRect l="50603" t="49875" r="515" b="12341"/>
          <a:stretch>
            <a:fillRect/>
          </a:stretch>
        </p:blipFill>
        <p:spPr bwMode="auto">
          <a:xfrm>
            <a:off x="3635896" y="2199996"/>
            <a:ext cx="3357563" cy="4214812"/>
          </a:xfrm>
          <a:prstGeom prst="rect">
            <a:avLst/>
          </a:prstGeom>
          <a:ln w="38100"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 descr="A:\123456789\731.jpg"/>
          <p:cNvPicPr/>
          <p:nvPr/>
        </p:nvPicPr>
        <p:blipFill>
          <a:blip r:embed="rId7" cstate="print"/>
          <a:srcRect l="48200" t="36036" r="20400" b="33333"/>
          <a:stretch>
            <a:fillRect/>
          </a:stretch>
        </p:blipFill>
        <p:spPr bwMode="auto">
          <a:xfrm flipH="1">
            <a:off x="5652120" y="781036"/>
            <a:ext cx="1495425" cy="12954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Звук 8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640501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154"/>
    </mc:Choice>
    <mc:Fallback>
      <p:transition spd="slow" advTm="815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4.81481E-6 L -0.51181 0.31482 " pathEditMode="relative" ptsTypes="AA">
                                      <p:cBhvr>
                                        <p:cTn id="2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88" y="0"/>
            <a:ext cx="9144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898104" y="332655"/>
            <a:ext cx="73448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Можно ли вести беседу при переходе через дорогу?</a:t>
            </a:r>
            <a:endParaRPr lang="ru-RU" sz="24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A:\123456789\1443118779 (2).jpg"/>
          <p:cNvPicPr/>
          <p:nvPr/>
        </p:nvPicPr>
        <p:blipFill>
          <a:blip r:embed="rId6"/>
          <a:srcRect r="49838" b="62959"/>
          <a:stretch>
            <a:fillRect/>
          </a:stretch>
        </p:blipFill>
        <p:spPr bwMode="auto">
          <a:xfrm>
            <a:off x="41323" y="2420888"/>
            <a:ext cx="3333750" cy="3362325"/>
          </a:xfrm>
          <a:prstGeom prst="rect">
            <a:avLst/>
          </a:prstGeom>
          <a:ln w="38100"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 descr="A:\123456789\1443118779 (2).jpg"/>
          <p:cNvPicPr/>
          <p:nvPr/>
        </p:nvPicPr>
        <p:blipFill>
          <a:blip r:embed="rId6"/>
          <a:srcRect l="49875" r="1826" b="62959"/>
          <a:stretch>
            <a:fillRect/>
          </a:stretch>
        </p:blipFill>
        <p:spPr bwMode="auto">
          <a:xfrm>
            <a:off x="4000500" y="2928938"/>
            <a:ext cx="3209925" cy="3362325"/>
          </a:xfrm>
          <a:prstGeom prst="rect">
            <a:avLst/>
          </a:prstGeom>
          <a:ln w="38100"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 descr="A:\123456789\731.jpg"/>
          <p:cNvPicPr/>
          <p:nvPr/>
        </p:nvPicPr>
        <p:blipFill>
          <a:blip r:embed="rId7" cstate="print"/>
          <a:srcRect l="48200" t="36036" r="20400" b="33333"/>
          <a:stretch>
            <a:fillRect/>
          </a:stretch>
        </p:blipFill>
        <p:spPr bwMode="auto">
          <a:xfrm flipH="1">
            <a:off x="5605462" y="1125488"/>
            <a:ext cx="1495425" cy="12954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Звук 9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597123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642"/>
    </mc:Choice>
    <mc:Fallback>
      <p:transition spd="slow" advTm="764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3.33333E-6 L -0.57483 0.3044 " pathEditMode="relative" ptsTypes="AA">
                                      <p:cBhvr>
                                        <p:cTn id="2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88" y="0"/>
            <a:ext cx="9144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056234" y="260648"/>
            <a:ext cx="502855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 каком месте можно играть?</a:t>
            </a:r>
            <a:endParaRPr lang="ru-RU" sz="28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A:\123456789\1443118779 (1).jpg"/>
          <p:cNvPicPr/>
          <p:nvPr/>
        </p:nvPicPr>
        <p:blipFill>
          <a:blip r:embed="rId6"/>
          <a:srcRect l="50449" r="391" b="62435"/>
          <a:stretch>
            <a:fillRect/>
          </a:stretch>
        </p:blipFill>
        <p:spPr bwMode="auto">
          <a:xfrm>
            <a:off x="0" y="2348880"/>
            <a:ext cx="3267075" cy="3409950"/>
          </a:xfrm>
          <a:prstGeom prst="rect">
            <a:avLst/>
          </a:prstGeom>
          <a:ln w="38100"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 descr="A:\123456789\1443118779 (1).jpg"/>
          <p:cNvPicPr/>
          <p:nvPr/>
        </p:nvPicPr>
        <p:blipFill>
          <a:blip r:embed="rId6"/>
          <a:srcRect r="50124" b="62435"/>
          <a:stretch>
            <a:fillRect/>
          </a:stretch>
        </p:blipFill>
        <p:spPr bwMode="auto">
          <a:xfrm>
            <a:off x="3602360" y="1916832"/>
            <a:ext cx="3314700" cy="3409950"/>
          </a:xfrm>
          <a:prstGeom prst="rect">
            <a:avLst/>
          </a:prstGeom>
          <a:ln w="38100"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 descr="A:\123456789\731.jpg"/>
          <p:cNvPicPr/>
          <p:nvPr/>
        </p:nvPicPr>
        <p:blipFill>
          <a:blip r:embed="rId7" cstate="print"/>
          <a:srcRect l="48200" t="36036" r="20400" b="33333"/>
          <a:stretch>
            <a:fillRect/>
          </a:stretch>
        </p:blipFill>
        <p:spPr bwMode="auto">
          <a:xfrm flipH="1">
            <a:off x="7358082" y="5072074"/>
            <a:ext cx="1495425" cy="12954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Звук 8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70472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383"/>
    </mc:Choice>
    <mc:Fallback>
      <p:transition spd="slow" advTm="838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6.66667E-6 L -0.17326 -0.50394 " pathEditMode="relative" ptsTypes="AA">
                                      <p:cBhvr>
                                        <p:cTn id="2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971600" y="188640"/>
            <a:ext cx="691276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FF0000"/>
                </a:solidFill>
                <a:latin typeface="Comic Sans MS" pitchFamily="66" charset="0"/>
              </a:rPr>
              <a:t>Запомни дорожные знаки и помоги </a:t>
            </a:r>
            <a:r>
              <a:rPr lang="ru-RU" sz="2000" b="1" dirty="0" smtClean="0">
                <a:solidFill>
                  <a:srgbClr val="FF0000"/>
                </a:solidFill>
                <a:latin typeface="Comic Sans MS" pitchFamily="66" charset="0"/>
              </a:rPr>
              <a:t>нарисовать </a:t>
            </a:r>
            <a:r>
              <a:rPr lang="ru-RU" sz="2000" b="1" dirty="0">
                <a:solidFill>
                  <a:srgbClr val="FF0000"/>
                </a:solidFill>
                <a:latin typeface="Comic Sans MS" pitchFamily="66" charset="0"/>
              </a:rPr>
              <a:t>их </a:t>
            </a:r>
            <a:endParaRPr lang="ru-RU" sz="2000" dirty="0">
              <a:solidFill>
                <a:srgbClr val="FF0000"/>
              </a:solidFill>
            </a:endParaRPr>
          </a:p>
        </p:txBody>
      </p:sp>
      <p:grpSp>
        <p:nvGrpSpPr>
          <p:cNvPr id="6" name="Группа 17"/>
          <p:cNvGrpSpPr>
            <a:grpSpLocks/>
          </p:cNvGrpSpPr>
          <p:nvPr/>
        </p:nvGrpSpPr>
        <p:grpSpPr bwMode="auto">
          <a:xfrm>
            <a:off x="1785938" y="1428750"/>
            <a:ext cx="2143125" cy="2143125"/>
            <a:chOff x="571472" y="1785926"/>
            <a:chExt cx="2857500" cy="2857500"/>
          </a:xfrm>
        </p:grpSpPr>
        <p:sp>
          <p:nvSpPr>
            <p:cNvPr id="7" name="Прямоугольник 6"/>
            <p:cNvSpPr/>
            <p:nvPr/>
          </p:nvSpPr>
          <p:spPr>
            <a:xfrm rot="2704235">
              <a:off x="1029729" y="2242069"/>
              <a:ext cx="1928284" cy="18880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pic>
          <p:nvPicPr>
            <p:cNvPr id="8" name="Picture 13" descr="C:\Users\User\Desktop\ЦОР 2010Г\материал\prioriteta_001_big.gif"/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1472" y="1785926"/>
              <a:ext cx="2857500" cy="2857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9" name="Группа 13"/>
          <p:cNvGrpSpPr>
            <a:grpSpLocks/>
          </p:cNvGrpSpPr>
          <p:nvPr/>
        </p:nvGrpSpPr>
        <p:grpSpPr bwMode="auto">
          <a:xfrm>
            <a:off x="5143500" y="1500188"/>
            <a:ext cx="2286000" cy="1857375"/>
            <a:chOff x="3143250" y="2162175"/>
            <a:chExt cx="2857500" cy="2533650"/>
          </a:xfrm>
        </p:grpSpPr>
        <p:sp>
          <p:nvSpPr>
            <p:cNvPr id="10" name="Равнобедренный треугольник 9"/>
            <p:cNvSpPr/>
            <p:nvPr/>
          </p:nvSpPr>
          <p:spPr>
            <a:xfrm>
              <a:off x="3355579" y="2285609"/>
              <a:ext cx="2432844" cy="2215320"/>
            </a:xfrm>
            <a:prstGeom prst="triangl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pic>
          <p:nvPicPr>
            <p:cNvPr id="11" name="Picture 10" descr="C:\Users\User\Desktop\ЦОР 2010Г\материал\preduprejdaychie_014_big.gif"/>
            <p:cNvPicPr>
              <a:picLocks noChangeAspect="1" noChangeArrowheads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43250" y="2162175"/>
              <a:ext cx="2857500" cy="2533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2" name="Picture 8" descr="C:\Users\User\Desktop\ЦОР 2010Г\материал\Graphic014.gif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1688" y="3929063"/>
            <a:ext cx="1785937" cy="252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6" descr="C:\Users\User\Desktop\ЦОР 2010Г\материал\Graphic002.gif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0688" y="3929063"/>
            <a:ext cx="1874837" cy="250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Звук 1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76947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5655"/>
    </mc:Choice>
    <mc:Fallback>
      <p:transition spd="slow" advTm="1565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483768" y="116632"/>
            <a:ext cx="355257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FF0000"/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>Давайте проверим</a:t>
            </a:r>
            <a:r>
              <a:rPr lang="ru-RU" b="1" dirty="0">
                <a:solidFill>
                  <a:srgbClr val="1F497D"/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>!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 rot="2927897" flipH="1" flipV="1">
            <a:off x="1408906" y="1710532"/>
            <a:ext cx="1693863" cy="16637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" name="Равнобедренный треугольник 6"/>
          <p:cNvSpPr/>
          <p:nvPr/>
        </p:nvSpPr>
        <p:spPr>
          <a:xfrm>
            <a:off x="4929188" y="1500188"/>
            <a:ext cx="2286000" cy="1714500"/>
          </a:xfrm>
          <a:prstGeom prst="triangl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1214438" y="4286250"/>
            <a:ext cx="1571625" cy="235743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5000625" y="4214813"/>
            <a:ext cx="1571625" cy="235743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pSp>
        <p:nvGrpSpPr>
          <p:cNvPr id="10" name="Группа 17"/>
          <p:cNvGrpSpPr>
            <a:grpSpLocks/>
          </p:cNvGrpSpPr>
          <p:nvPr/>
        </p:nvGrpSpPr>
        <p:grpSpPr bwMode="auto">
          <a:xfrm>
            <a:off x="9144000" y="0"/>
            <a:ext cx="2928938" cy="2643188"/>
            <a:chOff x="571472" y="547708"/>
            <a:chExt cx="4095793" cy="4095793"/>
          </a:xfrm>
        </p:grpSpPr>
        <p:sp>
          <p:nvSpPr>
            <p:cNvPr id="11" name="Прямоугольник 10"/>
            <p:cNvSpPr/>
            <p:nvPr/>
          </p:nvSpPr>
          <p:spPr>
            <a:xfrm rot="2704235">
              <a:off x="1030281" y="2241404"/>
              <a:ext cx="1926129" cy="18891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pic>
          <p:nvPicPr>
            <p:cNvPr id="12" name="Picture 13" descr="C:\Users\User\Desktop\ЦОР 2010Г\материал\prioriteta_001_big.gif"/>
            <p:cNvPicPr>
              <a:picLocks noChangeAspect="1" noChangeArrowheads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1472" y="547708"/>
              <a:ext cx="4095793" cy="40957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3" name="Группа 13"/>
          <p:cNvGrpSpPr>
            <a:grpSpLocks/>
          </p:cNvGrpSpPr>
          <p:nvPr/>
        </p:nvGrpSpPr>
        <p:grpSpPr bwMode="auto">
          <a:xfrm>
            <a:off x="9144000" y="2000250"/>
            <a:ext cx="2286000" cy="1857375"/>
            <a:chOff x="3143250" y="2162175"/>
            <a:chExt cx="2857500" cy="2533650"/>
          </a:xfrm>
        </p:grpSpPr>
        <p:sp>
          <p:nvSpPr>
            <p:cNvPr id="14" name="Равнобедренный треугольник 13"/>
            <p:cNvSpPr/>
            <p:nvPr/>
          </p:nvSpPr>
          <p:spPr>
            <a:xfrm>
              <a:off x="3355579" y="2285610"/>
              <a:ext cx="2432844" cy="2215319"/>
            </a:xfrm>
            <a:prstGeom prst="triangl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pic>
          <p:nvPicPr>
            <p:cNvPr id="15" name="Picture 10" descr="C:\Users\User\Desktop\ЦОР 2010Г\материал\preduprejdaychie_014_big.gif"/>
            <p:cNvPicPr>
              <a:picLocks noChangeAspect="1" noChangeArrowheads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43250" y="2162175"/>
              <a:ext cx="2857500" cy="2533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6" name="Picture 8" descr="C:\Users\User\Desktop\ЦОР 2010Г\материал\Graphic014.gif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9750" y="3214688"/>
            <a:ext cx="1785938" cy="252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6" descr="C:\Users\User\Desktop\ЦОР 2010Г\материал\Graphic002.gif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8313" y="4857750"/>
            <a:ext cx="17145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Звук 17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546990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3298"/>
    </mc:Choice>
    <mc:Fallback>
      <p:transition spd="slow" advTm="1329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27778E-6 -1.11111E-6 L -0.92935 0.19954 " pathEditMode="relative" ptsTypes="AA">
                                      <p:cBhvr>
                                        <p:cTn id="1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3.7037E-7 L -0.46458 -0.07338 " pathEditMode="relative" ptsTypes="AA">
                                      <p:cBhvr>
                                        <p:cTn id="1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4.44444E-6 L -0.94497 0.13657 " pathEditMode="relative" ptsTypes="AA">
                                      <p:cBhvr>
                                        <p:cTn id="1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4.44444E-6 L -0.51962 -0.08402 " pathEditMode="relative" ptsTypes="AA">
                                      <p:cBhvr>
                                        <p:cTn id="2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" name="Звук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687144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169"/>
    </mc:Choice>
    <mc:Fallback>
      <p:transition spd="slow" advTm="416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|1.7|1.3|1.1|1.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2.6|1.5|2|1.9|2.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|2.8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1.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3|1.9|1.5|1.1|1.3|1|1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4|2.5|1.2|1.5|1.1|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4|2.4|0.9|1|1.5|2.7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2|1.4|0.9|1.7|1.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2.7|1.1|1.7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1.1|1.1|1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1.9|2|2.4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6|2.1|1.6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|2.1|1.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|2.3|1.3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6|3.5|2.5|2.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8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214</TotalTime>
  <Words>237</Words>
  <Application>Microsoft Office PowerPoint</Application>
  <PresentationFormat>Экран (4:3)</PresentationFormat>
  <Paragraphs>46</Paragraphs>
  <Slides>18</Slides>
  <Notes>4</Notes>
  <HiddenSlides>0</HiddenSlides>
  <MMClips>18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Админ</dc:creator>
  <cp:lastModifiedBy>Админ</cp:lastModifiedBy>
  <cp:revision>19</cp:revision>
  <dcterms:created xsi:type="dcterms:W3CDTF">2021-04-04T07:13:11Z</dcterms:created>
  <dcterms:modified xsi:type="dcterms:W3CDTF">2021-04-04T10:49:45Z</dcterms:modified>
</cp:coreProperties>
</file>